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98" r:id="rId5"/>
    <p:sldId id="285" r:id="rId6"/>
    <p:sldId id="259" r:id="rId7"/>
    <p:sldId id="263" r:id="rId8"/>
    <p:sldId id="264" r:id="rId9"/>
    <p:sldId id="269" r:id="rId10"/>
    <p:sldId id="270" r:id="rId11"/>
    <p:sldId id="271" r:id="rId12"/>
    <p:sldId id="267" r:id="rId13"/>
    <p:sldId id="268" r:id="rId14"/>
    <p:sldId id="265" r:id="rId15"/>
    <p:sldId id="286" r:id="rId16"/>
    <p:sldId id="260" r:id="rId17"/>
    <p:sldId id="272" r:id="rId18"/>
    <p:sldId id="273" r:id="rId19"/>
    <p:sldId id="287" r:id="rId20"/>
    <p:sldId id="261" r:id="rId21"/>
    <p:sldId id="274" r:id="rId22"/>
    <p:sldId id="275" r:id="rId23"/>
    <p:sldId id="277" r:id="rId24"/>
    <p:sldId id="276" r:id="rId25"/>
    <p:sldId id="278" r:id="rId26"/>
    <p:sldId id="288" r:id="rId27"/>
    <p:sldId id="262" r:id="rId28"/>
    <p:sldId id="280" r:id="rId29"/>
    <p:sldId id="281" r:id="rId30"/>
    <p:sldId id="279" r:id="rId31"/>
    <p:sldId id="282" r:id="rId32"/>
    <p:sldId id="283" r:id="rId33"/>
    <p:sldId id="289" r:id="rId34"/>
    <p:sldId id="290" r:id="rId35"/>
    <p:sldId id="291" r:id="rId36"/>
    <p:sldId id="293" r:id="rId37"/>
    <p:sldId id="292" r:id="rId38"/>
    <p:sldId id="295" r:id="rId39"/>
    <p:sldId id="294" r:id="rId40"/>
    <p:sldId id="296" r:id="rId41"/>
    <p:sldId id="297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206B1-F2A3-4C1F-89DA-B00646AA81B4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18B08-56BA-4175-BC0D-BFD6624376F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6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33720-61E5-E60A-956E-66B9E6FE3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D5DF06-B321-3C58-FD8C-A0D074D35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A8CC13-1036-0A79-6AD2-3484C628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6AD7-DEE2-4A65-BDCD-E49AE3A10D65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B342E7-2304-81F2-4E29-92B43801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ED7CB0-0589-49E5-86C0-782FB4F5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66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826EA-7370-5FD8-E310-965D5C62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203D91-C6FD-103F-1D90-33AACFCA9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0145B8-6A36-C558-26BA-791B0D55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30A0-E588-4A71-8AF1-AA870D6C1B85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539A8A-94BE-4FC7-5C4C-07F83C63A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35C1D8-B139-DC9D-79D0-B8D2D88B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50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0327BC5-0AFB-27B7-78FC-25E0AD672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4BB9C30-412C-7F68-5FF1-9A9B76CCA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49509F-4DF2-EADF-58D9-AB345461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05E67-7758-4A5D-9346-216DD8EC0FFB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C20130-708C-911D-CCC2-1543AB3C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1AC4E0-99B8-3023-3D6B-497F8E8D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85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260565-9215-F01B-A86E-09885A87E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FD703-ACB8-5EA4-8E92-A6A4C2CB0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AF6CC2-7B28-8A37-BFC2-1F3AA73B0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190A7-4999-4FAD-848A-C753C3BBD3E3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2E05D6-B64B-5E51-DC5F-B07FD898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66B5A-2CF6-C40F-C21A-CEF5DFAF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16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A2489-1573-D14B-6C6A-2F0D0FDF5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E6432F-5C51-0764-1193-3FDD3BC2F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4B398-C9AB-F726-0D06-4135D9DA8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840D-D42A-418C-AC38-B08D26A73C2A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759FD0-45E3-74D1-C38D-384B4749E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66713D-D40C-18C8-006C-732D04D2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455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4F6C1-0042-4A43-A706-29FC4601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AE49AD-40BD-CC9A-13F8-45AA7022F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C027C7-4874-C918-E0C2-BA9F76676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632D99-A7A6-5E6A-DCBE-D074A81D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959B6-9807-42D6-A2FF-1F72F5F00E55}" type="datetime1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009733-A67B-C4F7-E22B-435ABDE79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D6EF2D-CDA1-2776-B3D1-6ADE3E79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70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F46711-3519-9A54-4779-F7BD3D238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8A195F-CF69-36D5-0F2B-210491807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D1996E-6473-AAD2-4002-C36F5694B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80DD96-28B9-FA5A-5BF3-190296699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C795BB-20A2-7FAB-276F-77A672A76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12487C4-52D8-F920-7C01-DED2A270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2A3E-F6AC-4BF5-BFB0-0D8AB7228F2D}" type="datetime1">
              <a:rPr lang="ru-RU" smtClean="0"/>
              <a:t>22.01.2024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5D1E56-15F7-E5DE-7042-F34679A4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A6F72A3-82F6-D3BF-69F6-C7EFC935D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43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F9B40A-C17C-9FCA-9A39-2A5B6E12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096F189-B0AD-9E8C-4B46-F28E90D5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2379-E95F-48AE-88CC-CC56C0B182BB}" type="datetime1">
              <a:rPr lang="ru-RU" smtClean="0"/>
              <a:t>22.01.2024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7D0AF2-AFEF-7FCA-1BDE-558D3CFE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BA91E6-3BFF-19F8-65E7-D721A865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73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5D8221-9026-B8B9-C9EA-DB676B72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6B88A-294E-44BB-A185-E7AF77DF0E20}" type="datetime1">
              <a:rPr lang="ru-RU" smtClean="0"/>
              <a:t>22.01.2024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E31F44-EC04-0786-3640-B009AB62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822F2D-A4DF-1AC2-D600-FA849BE63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05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84720-2AA9-8F51-4AED-FA7E1751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5BD943-87C9-898E-99A1-1B1C14A97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FED2AF-BC44-2395-EE3F-FC788E46C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FAF95C-A5BF-78D0-A43B-75B4AA980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DA07-A2E1-4026-BCCF-266F8370A719}" type="datetime1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D21DEA-9D7F-C51E-5C32-B9EC62DA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D5E75-0F30-BB07-7191-F10CA547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73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97584-7B84-5505-50A8-8083234C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06B464-8608-813F-F50A-428A8DF4F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15A519-2458-B1DD-589B-403999FE4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EC76F2-4BAF-394E-E55E-B053B8752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A9CE6-0497-40F6-8DDA-146B0B794E42}" type="datetime1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E057D6-69F0-DC74-FB17-5CBF13A0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380C52-B50F-C358-DA94-92B4645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73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9579CF-0D36-896D-A042-C2C4B8DA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84FC24-CC82-5BE1-BBA1-B7EB48BEE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99B567-627E-5E13-2C3F-AC8D9E0A4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E236F-1858-48B4-8B99-7A2B2D149E08}" type="datetime1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4D1C3A-8F09-071F-48AB-BE9363A69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2D129-9969-294F-E306-DE893FD2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28E35-42E3-4DEC-884F-E1D9AFB07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07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E2CA7-B255-25F3-AE9E-A6159C8B9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Detection Transformers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38C79EC-C445-1635-0B75-DD7E81780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DETR | Conditional DETR | DAB-DETR | DN-DETR | DINO (DETR)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5B7CA0-CCFB-7F17-BF3D-69B8816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3C63A-F55F-6C6C-980C-0262F6710C9A}"/>
              </a:ext>
            </a:extLst>
          </p:cNvPr>
          <p:cNvSpPr txBox="1"/>
          <p:nvPr/>
        </p:nvSpPr>
        <p:spPr>
          <a:xfrm>
            <a:off x="469783" y="5947794"/>
            <a:ext cx="409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Denis Shepelev, March 2023</a:t>
            </a:r>
            <a:br>
              <a:rPr lang="en-US" dirty="0"/>
            </a:br>
            <a:r>
              <a:rPr lang="en-US" dirty="0"/>
              <a:t>https://github.com/denzist/presentations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9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queries (learnt positional encodings)</a:t>
            </a:r>
            <a:endParaRPr lang="ru-RU" dirty="0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ADE8A539-B2D5-36B7-DA4C-4A9DFD9C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10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C5FA8F-997D-D943-07DB-FE8D36F9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791" y="1444532"/>
            <a:ext cx="7832417" cy="497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6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queries (learnt positional encodings)</a:t>
            </a:r>
            <a:endParaRPr lang="ru-RU" dirty="0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ADE8A539-B2D5-36B7-DA4C-4A9DFD9C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3E6D22-8F04-43F3-5F56-0D6C1DAA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54" y="1690688"/>
            <a:ext cx="92392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59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Ablations</a:t>
            </a:r>
            <a:endParaRPr lang="ru-RU" dirty="0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ADE8A539-B2D5-36B7-DA4C-4A9DFD9C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948C95-9E09-AC48-FBDE-CD56EA6AD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9" y="1899760"/>
            <a:ext cx="3671288" cy="44565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7723CC-F120-853D-A291-E69199F25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982"/>
          <a:stretch/>
        </p:blipFill>
        <p:spPr>
          <a:xfrm>
            <a:off x="4843354" y="1027906"/>
            <a:ext cx="6435077" cy="28782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3CD9CF-29C7-5611-1A9B-BC69E3174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83"/>
          <a:stretch/>
        </p:blipFill>
        <p:spPr>
          <a:xfrm>
            <a:off x="4852956" y="4323424"/>
            <a:ext cx="6435077" cy="17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1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to other detectors</a:t>
            </a:r>
            <a:endParaRPr lang="ru-RU" dirty="0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ADE8A539-B2D5-36B7-DA4C-4A9DFD9C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E7FCE5-9161-E778-711A-6790C0AA8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690688"/>
            <a:ext cx="10401300" cy="4295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84F4F-1F26-7B78-7B25-548F85EA4082}"/>
              </a:ext>
            </a:extLst>
          </p:cNvPr>
          <p:cNvSpPr txBox="1"/>
          <p:nvPr/>
        </p:nvSpPr>
        <p:spPr>
          <a:xfrm>
            <a:off x="3048740" y="612354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Still worse than Faster RCNN on small objects</a:t>
            </a:r>
          </a:p>
        </p:txBody>
      </p:sp>
    </p:spTree>
    <p:extLst>
      <p:ext uri="{BB962C8B-B14F-4D97-AF65-F5344CB8AC3E}">
        <p14:creationId xmlns:p14="http://schemas.microsoft.com/office/powerpoint/2010/main" val="262326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training time is long </a:t>
            </a:r>
            <a:endParaRPr lang="ru-RU" dirty="0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ADE8A539-B2D5-36B7-DA4C-4A9DFD9C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14</a:t>
            </a:fld>
            <a:endParaRPr lang="ru-RU"/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6BDE41B7-189E-ECD5-26F9-34B01115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049"/>
            <a:ext cx="6903128" cy="1432480"/>
          </a:xfrm>
        </p:spPr>
        <p:txBody>
          <a:bodyPr>
            <a:normAutofit/>
          </a:bodyPr>
          <a:lstStyle/>
          <a:p>
            <a:r>
              <a:rPr lang="en-US" sz="2000" b="1" dirty="0"/>
              <a:t>Learnt positional encodings are not so good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7E6FF66-C03F-20B6-8DFA-0B11D8747203}"/>
              </a:ext>
            </a:extLst>
          </p:cNvPr>
          <p:cNvGrpSpPr/>
          <p:nvPr/>
        </p:nvGrpSpPr>
        <p:grpSpPr>
          <a:xfrm>
            <a:off x="964706" y="2186089"/>
            <a:ext cx="10965343" cy="3826727"/>
            <a:chOff x="0" y="2948529"/>
            <a:chExt cx="9238875" cy="274790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0ED08EA-FD6C-A5B2-C92A-080794D23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071" b="47668"/>
            <a:stretch/>
          </p:blipFill>
          <p:spPr>
            <a:xfrm>
              <a:off x="1588428" y="2948529"/>
              <a:ext cx="7088257" cy="232037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6C5481-4A13-1E1B-617D-97A44CF5124B}"/>
                    </a:ext>
                  </a:extLst>
                </p:cNvPr>
                <p:cNvSpPr txBox="1"/>
                <p:nvPr/>
              </p:nvSpPr>
              <p:spPr>
                <a:xfrm>
                  <a:off x="0" y="3251643"/>
                  <a:ext cx="1677639" cy="481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  <m:sup/>
                                </m:sSubSup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ru-RU" b="1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06C5481-4A13-1E1B-617D-97A44CF512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251643"/>
                  <a:ext cx="1677639" cy="4812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1CBAB08-B285-E767-3D38-E91537D95ECC}"/>
                    </a:ext>
                  </a:extLst>
                </p:cNvPr>
                <p:cNvSpPr txBox="1"/>
                <p:nvPr/>
              </p:nvSpPr>
              <p:spPr>
                <a:xfrm>
                  <a:off x="0" y="4268873"/>
                  <a:ext cx="1677639" cy="4812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  <m:sup/>
                                </m:sSubSup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Sup>
                          <m:sSub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ru-RU" b="1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1CBAB08-B285-E767-3D38-E91537D95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4268873"/>
                  <a:ext cx="1677639" cy="4812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52D939-A884-90A2-382B-D7952FEB5D1C}"/>
                </a:ext>
              </a:extLst>
            </p:cNvPr>
            <p:cNvSpPr txBox="1"/>
            <p:nvPr/>
          </p:nvSpPr>
          <p:spPr>
            <a:xfrm>
              <a:off x="838819" y="5327106"/>
              <a:ext cx="8400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Attention map after training DETR for 50 epochs (first row) and 500 epochs (second row)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064211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21408-789E-DDEF-99E2-82724E16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DETR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D6913B-D5C4-A863-4ED9-AE9BC6D50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 DETR for Fast Training Convergence (ICCV 2021)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56AAEC-7A9A-6723-6166-9D182C3F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594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DB811D-E59D-14D8-F3FC-19BDD95F7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85" y="456817"/>
            <a:ext cx="4856423" cy="608806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DETR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4FE090E-7C6F-3704-43C5-E8219C63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16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3DFA83-019D-BEA2-A854-DE722F0E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39" y="3432829"/>
            <a:ext cx="3081849" cy="11492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44CA36-9C66-51D7-343F-4825B1F5C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655" y="4878206"/>
            <a:ext cx="1434493" cy="4114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DDD2E7D-19F4-5968-27E1-283044C67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672" y="1988731"/>
            <a:ext cx="3382920" cy="422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C29FDC-39F8-FFEB-5D99-9D79F865B43C}"/>
              </a:ext>
            </a:extLst>
          </p:cNvPr>
          <p:cNvSpPr txBox="1"/>
          <p:nvPr/>
        </p:nvSpPr>
        <p:spPr>
          <a:xfrm>
            <a:off x="987621" y="1619241"/>
            <a:ext cx="202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 </a:t>
            </a:r>
            <a:r>
              <a:rPr lang="en-US" dirty="0" err="1"/>
              <a:t>bboxes</a:t>
            </a:r>
            <a:r>
              <a:rPr lang="en-US" dirty="0"/>
              <a:t> as: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DE0FB-7406-96D2-D04A-6EC5889705AD}"/>
              </a:ext>
            </a:extLst>
          </p:cNvPr>
          <p:cNvSpPr txBox="1"/>
          <p:nvPr/>
        </p:nvSpPr>
        <p:spPr>
          <a:xfrm>
            <a:off x="987620" y="3055840"/>
            <a:ext cx="270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DETR attention estimation: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6B3D8-E9C5-B8A1-6E2D-E62D6834DF92}"/>
              </a:ext>
            </a:extLst>
          </p:cNvPr>
          <p:cNvSpPr txBox="1"/>
          <p:nvPr/>
        </p:nvSpPr>
        <p:spPr>
          <a:xfrm>
            <a:off x="987620" y="4526748"/>
            <a:ext cx="384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Conditional DETR attention estimation: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117969-C195-505F-B656-3B3F2FA7EE65}"/>
                  </a:ext>
                </a:extLst>
              </p:cNvPr>
              <p:cNvSpPr txBox="1"/>
              <p:nvPr/>
            </p:nvSpPr>
            <p:spPr>
              <a:xfrm>
                <a:off x="1015435" y="2388623"/>
                <a:ext cx="30134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DETR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In Conditional DETR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learnt</a:t>
                </a:r>
                <a:endParaRPr lang="ru-RU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117969-C195-505F-B656-3B3F2FA7E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35" y="2388623"/>
                <a:ext cx="3013454" cy="646331"/>
              </a:xfrm>
              <a:prstGeom prst="rect">
                <a:avLst/>
              </a:prstGeom>
              <a:blipFill>
                <a:blip r:embed="rId6"/>
                <a:stretch>
                  <a:fillRect l="-1822" t="-5660" r="-1215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F059130-439B-05BB-9D20-B49299B5AAD5}"/>
              </a:ext>
            </a:extLst>
          </p:cNvPr>
          <p:cNvGrpSpPr/>
          <p:nvPr/>
        </p:nvGrpSpPr>
        <p:grpSpPr>
          <a:xfrm>
            <a:off x="9289727" y="1988573"/>
            <a:ext cx="2705100" cy="1315944"/>
            <a:chOff x="8961747" y="742194"/>
            <a:chExt cx="2705100" cy="1315944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9573F86-F0EF-6263-6D41-EEE9B384D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1747" y="1162041"/>
              <a:ext cx="2705100" cy="457200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E3DCC187-558B-E853-8D92-B7C15D6B2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61747" y="1639038"/>
              <a:ext cx="2028825" cy="419100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E98C1F1C-C728-1DF8-7D02-6D5026907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1747" y="742194"/>
              <a:ext cx="1133475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412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object queries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4FE090E-7C6F-3704-43C5-E8219C63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17</a:t>
            </a:fld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4170C3B-87CA-AD2B-1D0D-CD40E30DB1FB}"/>
              </a:ext>
            </a:extLst>
          </p:cNvPr>
          <p:cNvGrpSpPr/>
          <p:nvPr/>
        </p:nvGrpSpPr>
        <p:grpSpPr>
          <a:xfrm>
            <a:off x="1362743" y="1623173"/>
            <a:ext cx="9466513" cy="4620719"/>
            <a:chOff x="1688642" y="1667561"/>
            <a:chExt cx="9466513" cy="4620719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6FCB564-FE45-A636-6711-E1E2C74DD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8454" y="1667561"/>
              <a:ext cx="7696701" cy="462071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718C96-5447-C07D-719D-5A5A369E0A19}"/>
                    </a:ext>
                  </a:extLst>
                </p:cNvPr>
                <p:cNvSpPr txBox="1"/>
                <p:nvPr/>
              </p:nvSpPr>
              <p:spPr>
                <a:xfrm>
                  <a:off x="2111900" y="2368305"/>
                  <a:ext cx="806759" cy="4207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</m:sSubSup>
                    </m:oMath>
                  </a14:m>
                  <a:endParaRPr lang="ru-RU" b="1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0718C96-5447-C07D-719D-5A5A369E0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1900" y="2368305"/>
                  <a:ext cx="806759" cy="420756"/>
                </a:xfrm>
                <a:prstGeom prst="rect">
                  <a:avLst/>
                </a:prstGeom>
                <a:blipFill>
                  <a:blip r:embed="rId3"/>
                  <a:stretch>
                    <a:fillRect b="-144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AD2FABA-1443-D5CB-6BCA-4A4F3560DF2F}"/>
                    </a:ext>
                  </a:extLst>
                </p:cNvPr>
                <p:cNvSpPr txBox="1"/>
                <p:nvPr/>
              </p:nvSpPr>
              <p:spPr>
                <a:xfrm>
                  <a:off x="2111900" y="3754830"/>
                  <a:ext cx="755463" cy="404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</m:sSubSup>
                    </m:oMath>
                  </a14:m>
                  <a:endParaRPr lang="ru-RU" b="1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AD2FABA-1443-D5CB-6BCA-4A4F3560DF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1900" y="3754830"/>
                  <a:ext cx="755463" cy="404791"/>
                </a:xfrm>
                <a:prstGeom prst="rect">
                  <a:avLst/>
                </a:prstGeom>
                <a:blipFill>
                  <a:blip r:embed="rId4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81A5F2E-2606-D85D-4B3A-639608B3AA2D}"/>
                    </a:ext>
                  </a:extLst>
                </p:cNvPr>
                <p:cNvSpPr txBox="1"/>
                <p:nvPr/>
              </p:nvSpPr>
              <p:spPr>
                <a:xfrm>
                  <a:off x="1688642" y="5203370"/>
                  <a:ext cx="1653273" cy="4280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b="1" dirty="0"/>
                        <m:t> 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</m:sSubSup>
                    </m:oMath>
                  </a14:m>
                  <a:endParaRPr lang="ru-RU" b="1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81A5F2E-2606-D85D-4B3A-639608B3A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8642" y="5203370"/>
                  <a:ext cx="1653273" cy="428002"/>
                </a:xfrm>
                <a:prstGeom prst="rect">
                  <a:avLst/>
                </a:prstGeom>
                <a:blipFill>
                  <a:blip r:embed="rId5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61816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B9915E-08C7-2340-8E57-CD7850BD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36EE7C-6B2F-6F7E-0508-F294E626F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"/>
          <a:stretch/>
        </p:blipFill>
        <p:spPr>
          <a:xfrm>
            <a:off x="1062037" y="1846555"/>
            <a:ext cx="10067925" cy="40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08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21408-789E-DDEF-99E2-82724E16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DAB DETR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D6913B-D5C4-A863-4ED9-AE9BC6D50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DAB-DETR: Dynamic Anchor Boxes are Better Queries for DETR (ICLR 2022)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56AAEC-7A9A-6723-6166-9D182C3F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66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6B00D-EE05-ACD6-F741-BF1ACF815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06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 given image detect all objects, i.e. estimate:</a:t>
            </a:r>
          </a:p>
          <a:p>
            <a:r>
              <a:rPr lang="en-US" sz="2000" dirty="0"/>
              <a:t>objects classes</a:t>
            </a:r>
          </a:p>
          <a:p>
            <a:r>
              <a:rPr lang="en-US" sz="2000" dirty="0"/>
              <a:t>positions – bounding box (</a:t>
            </a:r>
            <a:r>
              <a:rPr lang="en-US" sz="2000" dirty="0" err="1"/>
              <a:t>bbox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This is </a:t>
            </a:r>
            <a:r>
              <a:rPr lang="en-US" sz="2000" i="1" dirty="0"/>
              <a:t>a set prediction problem</a:t>
            </a:r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A588F0-1113-EF43-B0BD-4E08AD02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5" y="962122"/>
            <a:ext cx="4714875" cy="538162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3CE146-230D-B84B-76B1-30907299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97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queries vs positional encodings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B9915E-08C7-2340-8E57-CD7850BD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20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27874F-AE92-6423-381D-8898687A0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96" b="435"/>
          <a:stretch/>
        </p:blipFill>
        <p:spPr>
          <a:xfrm>
            <a:off x="3067666" y="4809251"/>
            <a:ext cx="6198710" cy="1912224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09E8269-D094-C063-5492-99F6DAAC6F82}"/>
              </a:ext>
            </a:extLst>
          </p:cNvPr>
          <p:cNvGrpSpPr/>
          <p:nvPr/>
        </p:nvGrpSpPr>
        <p:grpSpPr>
          <a:xfrm>
            <a:off x="2129530" y="1542356"/>
            <a:ext cx="7932939" cy="3266895"/>
            <a:chOff x="2240871" y="1857051"/>
            <a:chExt cx="7524565" cy="2952200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B318ECBA-829F-8966-F642-FF695E53E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81" t="3870" r="11755" b="52425"/>
            <a:stretch/>
          </p:blipFill>
          <p:spPr>
            <a:xfrm>
              <a:off x="2240871" y="2336199"/>
              <a:ext cx="7524565" cy="24730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C58741-6A9C-2E1C-F92A-FFFA3CA938F4}"/>
                    </a:ext>
                  </a:extLst>
                </p:cNvPr>
                <p:cNvSpPr txBox="1"/>
                <p:nvPr/>
              </p:nvSpPr>
              <p:spPr>
                <a:xfrm>
                  <a:off x="2992326" y="1916815"/>
                  <a:ext cx="935000" cy="404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</m:sSubSup>
                    </m:oMath>
                  </a14:m>
                  <a:r>
                    <a:rPr lang="en-US" dirty="0">
                      <a:cs typeface="Arial" panose="020B0604020202020204" pitchFamily="34" charset="0"/>
                    </a:rPr>
                    <a:t>?</a:t>
                  </a:r>
                  <a:endParaRPr lang="ru-RU" dirty="0"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C58741-6A9C-2E1C-F92A-FFFA3CA93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326" y="1916815"/>
                  <a:ext cx="935000" cy="404791"/>
                </a:xfrm>
                <a:prstGeom prst="rect">
                  <a:avLst/>
                </a:prstGeom>
                <a:blipFill>
                  <a:blip r:embed="rId3"/>
                  <a:stretch>
                    <a:fillRect t="-2740" b="-95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0640A4-9F37-28ED-744A-F7858B2D9E12}"/>
                    </a:ext>
                  </a:extLst>
                </p:cNvPr>
                <p:cNvSpPr txBox="1"/>
                <p:nvPr/>
              </p:nvSpPr>
              <p:spPr>
                <a:xfrm>
                  <a:off x="5535653" y="1857051"/>
                  <a:ext cx="935000" cy="404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</m:sSubSup>
                    </m:oMath>
                  </a14:m>
                  <a:r>
                    <a:rPr lang="en-US" dirty="0">
                      <a:cs typeface="Arial" panose="020B0604020202020204" pitchFamily="34" charset="0"/>
                    </a:rPr>
                    <a:t>?</a:t>
                  </a:r>
                  <a:endParaRPr lang="ru-RU" dirty="0"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0640A4-9F37-28ED-744A-F7858B2D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653" y="1857051"/>
                  <a:ext cx="935000" cy="404791"/>
                </a:xfrm>
                <a:prstGeom prst="rect">
                  <a:avLst/>
                </a:prstGeom>
                <a:blipFill>
                  <a:blip r:embed="rId4"/>
                  <a:stretch>
                    <a:fillRect t="-1370" b="-95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5057618-8A34-A68C-1194-10CA457C8E00}"/>
                    </a:ext>
                  </a:extLst>
                </p:cNvPr>
                <p:cNvSpPr txBox="1"/>
                <p:nvPr/>
              </p:nvSpPr>
              <p:spPr>
                <a:xfrm>
                  <a:off x="8262972" y="1857051"/>
                  <a:ext cx="935000" cy="404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</m:sSubSup>
                    </m:oMath>
                  </a14:m>
                  <a:r>
                    <a:rPr lang="en-US" dirty="0">
                      <a:cs typeface="Arial" panose="020B0604020202020204" pitchFamily="34" charset="0"/>
                    </a:rPr>
                    <a:t>?</a:t>
                  </a:r>
                  <a:endParaRPr lang="ru-RU" dirty="0"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5057618-8A34-A68C-1194-10CA457C8E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2972" y="1857051"/>
                  <a:ext cx="935000" cy="404791"/>
                </a:xfrm>
                <a:prstGeom prst="rect">
                  <a:avLst/>
                </a:prstGeom>
                <a:blipFill>
                  <a:blip r:embed="rId5"/>
                  <a:stretch>
                    <a:fillRect t="-1370" b="-958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302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4CDFB4-FD49-E601-4BD5-7CA3C7CD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2" t="1271" r="921"/>
          <a:stretch/>
        </p:blipFill>
        <p:spPr>
          <a:xfrm>
            <a:off x="5211192" y="154754"/>
            <a:ext cx="6454065" cy="656672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DAB-DETR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B9915E-08C7-2340-8E57-CD7850BD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21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ECC180-A520-9623-8054-B87C4E10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6" y="2030469"/>
            <a:ext cx="1849052" cy="4074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04B21A-1F7E-CBF4-1195-3D7A70B1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6" y="2438633"/>
            <a:ext cx="4677481" cy="34757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EE0CF9F-B3CF-D587-E256-1332FE44C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55" y="2818643"/>
            <a:ext cx="4677481" cy="660560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8DFB5CF-37E7-B4A3-8D7E-F02CF2EB512F}"/>
              </a:ext>
            </a:extLst>
          </p:cNvPr>
          <p:cNvGrpSpPr/>
          <p:nvPr/>
        </p:nvGrpSpPr>
        <p:grpSpPr>
          <a:xfrm>
            <a:off x="133164" y="3844913"/>
            <a:ext cx="5029379" cy="806178"/>
            <a:chOff x="0" y="3522996"/>
            <a:chExt cx="5050831" cy="809617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B11AC5CA-1601-AC55-29D3-53EDAF21D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2336"/>
            <a:stretch/>
          </p:blipFill>
          <p:spPr>
            <a:xfrm>
              <a:off x="0" y="3522996"/>
              <a:ext cx="2405850" cy="4433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1644AFC-D75F-2FC2-A0E7-E60383C57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051" t="1" b="4999"/>
            <a:stretch/>
          </p:blipFill>
          <p:spPr>
            <a:xfrm>
              <a:off x="838200" y="3911387"/>
              <a:ext cx="4212631" cy="421226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02E6F88-9C7F-0F46-FA64-4AC7B4FC2397}"/>
              </a:ext>
            </a:extLst>
          </p:cNvPr>
          <p:cNvGrpSpPr/>
          <p:nvPr/>
        </p:nvGrpSpPr>
        <p:grpSpPr>
          <a:xfrm>
            <a:off x="133164" y="4750923"/>
            <a:ext cx="5450603" cy="1478404"/>
            <a:chOff x="133164" y="4750923"/>
            <a:chExt cx="5450603" cy="1478404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75CBA2C-6CD8-C74B-4E2C-42A95E67B721}"/>
                </a:ext>
              </a:extLst>
            </p:cNvPr>
            <p:cNvGrpSpPr/>
            <p:nvPr/>
          </p:nvGrpSpPr>
          <p:grpSpPr>
            <a:xfrm>
              <a:off x="133164" y="4750923"/>
              <a:ext cx="5450603" cy="1164316"/>
              <a:chOff x="1" y="3904834"/>
              <a:chExt cx="4944335" cy="1056171"/>
            </a:xfrm>
          </p:grpSpPr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E3A3BD35-3681-9DEB-8368-41197F5476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60241"/>
              <a:stretch/>
            </p:blipFill>
            <p:spPr>
              <a:xfrm>
                <a:off x="1" y="3904834"/>
                <a:ext cx="2636668" cy="564158"/>
              </a:xfrm>
              <a:prstGeom prst="rect">
                <a:avLst/>
              </a:prstGeom>
            </p:spPr>
          </p:pic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FD3C34A2-145B-3529-4FD8-9C65AD2D7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6948"/>
              <a:stretch/>
            </p:blipFill>
            <p:spPr>
              <a:xfrm>
                <a:off x="762954" y="4396847"/>
                <a:ext cx="4181382" cy="564158"/>
              </a:xfrm>
              <a:prstGeom prst="rect">
                <a:avLst/>
              </a:prstGeom>
            </p:spPr>
          </p:pic>
        </p:grp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992194CE-03F9-7E2C-98E6-B2E0666B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542" y="5923344"/>
              <a:ext cx="2460882" cy="305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279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and temperature tuning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B9915E-08C7-2340-8E57-CD7850BD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22</a:t>
            </a:fld>
            <a:endParaRPr lang="ru-RU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02E6F88-9C7F-0F46-FA64-4AC7B4FC2397}"/>
              </a:ext>
            </a:extLst>
          </p:cNvPr>
          <p:cNvGrpSpPr/>
          <p:nvPr/>
        </p:nvGrpSpPr>
        <p:grpSpPr>
          <a:xfrm>
            <a:off x="514904" y="4262651"/>
            <a:ext cx="5450603" cy="1478404"/>
            <a:chOff x="133164" y="4750923"/>
            <a:chExt cx="5450603" cy="1478404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75CBA2C-6CD8-C74B-4E2C-42A95E67B721}"/>
                </a:ext>
              </a:extLst>
            </p:cNvPr>
            <p:cNvGrpSpPr/>
            <p:nvPr/>
          </p:nvGrpSpPr>
          <p:grpSpPr>
            <a:xfrm>
              <a:off x="133164" y="4750923"/>
              <a:ext cx="5450603" cy="1164316"/>
              <a:chOff x="1" y="3904834"/>
              <a:chExt cx="4944335" cy="1056171"/>
            </a:xfrm>
          </p:grpSpPr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E3A3BD35-3681-9DEB-8368-41197F5476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0241"/>
              <a:stretch/>
            </p:blipFill>
            <p:spPr>
              <a:xfrm>
                <a:off x="1" y="3904834"/>
                <a:ext cx="2636668" cy="564158"/>
              </a:xfrm>
              <a:prstGeom prst="rect">
                <a:avLst/>
              </a:prstGeom>
            </p:spPr>
          </p:pic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FD3C34A2-145B-3529-4FD8-9C65AD2D7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6948"/>
              <a:stretch/>
            </p:blipFill>
            <p:spPr>
              <a:xfrm>
                <a:off x="762954" y="4396847"/>
                <a:ext cx="4181382" cy="564158"/>
              </a:xfrm>
              <a:prstGeom prst="rect">
                <a:avLst/>
              </a:prstGeom>
            </p:spPr>
          </p:pic>
        </p:grp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992194CE-03F9-7E2C-98E6-B2E0666B3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42" y="5923344"/>
              <a:ext cx="2460882" cy="305983"/>
            </a:xfrm>
            <a:prstGeom prst="rect">
              <a:avLst/>
            </a:prstGeom>
          </p:spPr>
        </p:pic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567FE3-E3D6-C92C-2209-468F68D02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34" y="1811402"/>
            <a:ext cx="5362473" cy="26594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CAF5C5-D0B8-1C03-DA3B-0865C58A9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665" y="4103151"/>
            <a:ext cx="4536259" cy="5187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8DEEA7-3964-F65D-EA72-157F4909A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542" y="1895435"/>
            <a:ext cx="4911424" cy="21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comparison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B9915E-08C7-2340-8E57-CD7850BD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97EE58-A0C2-4BB6-F1C9-BC0F57D5A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12" y="1690688"/>
            <a:ext cx="8139575" cy="478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0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B9915E-08C7-2340-8E57-CD7850BD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24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B2EE86-F70C-5A65-6C94-EC97C13A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41" y="1296140"/>
            <a:ext cx="7135518" cy="55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4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1B9915E-08C7-2340-8E57-CD7850BD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25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1D89FF-71E8-94A9-4926-6D5AE00DF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47" y="1342177"/>
            <a:ext cx="7655905" cy="51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0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21408-789E-DDEF-99E2-82724E16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 DETR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D6913B-D5C4-A863-4ED9-AE9BC6D50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DN-DETR: Accelerate DETR Training by Introducing Query </a:t>
            </a:r>
            <a:r>
              <a:rPr lang="en-US" dirty="0" err="1"/>
              <a:t>DeNoising</a:t>
            </a:r>
            <a:r>
              <a:rPr lang="en-US" dirty="0"/>
              <a:t> (CVPR 2022)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56AAEC-7A9A-6723-6166-9D182C3F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870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  <a:r>
              <a:rPr lang="ru-RU" dirty="0"/>
              <a:t> </a:t>
            </a:r>
            <a:r>
              <a:rPr lang="en-US" dirty="0"/>
              <a:t>instability (1)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27</a:t>
            </a:fld>
            <a:endParaRPr lang="ru-RU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E4F3EDB-7E3F-DD7E-C254-D3397C776923}"/>
              </a:ext>
            </a:extLst>
          </p:cNvPr>
          <p:cNvGrpSpPr/>
          <p:nvPr/>
        </p:nvGrpSpPr>
        <p:grpSpPr>
          <a:xfrm>
            <a:off x="588041" y="1790978"/>
            <a:ext cx="5679347" cy="3618948"/>
            <a:chOff x="201336" y="1419348"/>
            <a:chExt cx="5679347" cy="3618948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11237A5E-8998-AC0A-01BE-3B32ADFEF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9664"/>
            <a:stretch/>
          </p:blipFill>
          <p:spPr>
            <a:xfrm>
              <a:off x="201336" y="1837188"/>
              <a:ext cx="5679347" cy="32011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07AA76-3689-50D3-B061-47B907AEC7F2}"/>
                </a:ext>
              </a:extLst>
            </p:cNvPr>
            <p:cNvSpPr txBox="1"/>
            <p:nvPr/>
          </p:nvSpPr>
          <p:spPr>
            <a:xfrm>
              <a:off x="1518797" y="1419348"/>
              <a:ext cx="3044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 parameters update</a:t>
              </a:r>
              <a:endParaRPr lang="ru-RU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CF6452A-55A0-654A-A727-2028DD5EF914}"/>
              </a:ext>
            </a:extLst>
          </p:cNvPr>
          <p:cNvGrpSpPr/>
          <p:nvPr/>
        </p:nvGrpSpPr>
        <p:grpSpPr>
          <a:xfrm>
            <a:off x="6141774" y="1802727"/>
            <a:ext cx="5488386" cy="3607199"/>
            <a:chOff x="6512654" y="1431097"/>
            <a:chExt cx="5488386" cy="360719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2E1BEF9-6C90-6602-4832-15D32F12F9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15" t="3329" r="3829"/>
            <a:stretch/>
          </p:blipFill>
          <p:spPr>
            <a:xfrm>
              <a:off x="6512654" y="1848937"/>
              <a:ext cx="5488386" cy="3189359"/>
            </a:xfrm>
            <a:prstGeom prst="rect">
              <a:avLst/>
            </a:prstGeom>
          </p:spPr>
        </p:pic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AB464052-C25E-DB08-805B-F7BA4E12513F}"/>
                </a:ext>
              </a:extLst>
            </p:cNvPr>
            <p:cNvSpPr/>
            <p:nvPr/>
          </p:nvSpPr>
          <p:spPr>
            <a:xfrm>
              <a:off x="9401234" y="2311731"/>
              <a:ext cx="2599806" cy="867698"/>
            </a:xfrm>
            <a:prstGeom prst="rect">
              <a:avLst/>
            </a:prstGeom>
            <a:solidFill>
              <a:srgbClr val="EEE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F8E4AE-C050-A5F5-3F4E-45E908E2A697}"/>
                </a:ext>
              </a:extLst>
            </p:cNvPr>
            <p:cNvSpPr txBox="1"/>
            <p:nvPr/>
          </p:nvSpPr>
          <p:spPr>
            <a:xfrm>
              <a:off x="7975201" y="1431097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 parameters update</a:t>
              </a:r>
              <a:endParaRPr lang="ru-RU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36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  <a:r>
              <a:rPr lang="ru-RU" dirty="0"/>
              <a:t> </a:t>
            </a:r>
            <a:r>
              <a:rPr lang="en-US" dirty="0"/>
              <a:t>instability (2)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28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E5895E-F8D4-A3C7-209E-A8CE3C7D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86" y="2368448"/>
            <a:ext cx="7607285" cy="39879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76F4EE7-6D4D-6CE8-11FD-A99551A1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11" y="4129101"/>
            <a:ext cx="3829050" cy="7524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87C0BB8-C7D7-C1DE-2C28-C7642955E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09" b="13749"/>
          <a:stretch/>
        </p:blipFill>
        <p:spPr>
          <a:xfrm>
            <a:off x="605329" y="3156781"/>
            <a:ext cx="2497385" cy="28331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57CB462-E348-12E7-DD21-CA64B0A87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29" y="3521529"/>
            <a:ext cx="2771775" cy="3238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9B7D54-EBB9-37EA-5C3F-BA1CBBDC6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29" y="5141623"/>
            <a:ext cx="2355568" cy="8449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776990-9032-00A5-9B66-87FFD79B12A5}"/>
              </a:ext>
            </a:extLst>
          </p:cNvPr>
          <p:cNvSpPr txBox="1"/>
          <p:nvPr/>
        </p:nvSpPr>
        <p:spPr>
          <a:xfrm>
            <a:off x="2534915" y="1785287"/>
            <a:ext cx="662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Bipartite matching is unstable and might lead to slow convergence!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075719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(DN) training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29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77F6A5-3F30-4902-3A50-91674262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328"/>
            <a:ext cx="8484960" cy="2776147"/>
          </a:xfrm>
          <a:prstGeom prst="rect">
            <a:avLst/>
          </a:prstGeom>
        </p:spPr>
      </p:pic>
      <p:sp>
        <p:nvSpPr>
          <p:cNvPr id="7" name="Объект 4">
            <a:extLst>
              <a:ext uri="{FF2B5EF4-FFF2-40B4-BE49-F238E27FC236}">
                <a16:creationId xmlns:a16="http://schemas.microsoft.com/office/drawing/2014/main" id="{ACBE38BB-B9A3-4A64-AE40-821A4C80E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340"/>
            <a:ext cx="10163175" cy="623407"/>
          </a:xfrm>
        </p:spPr>
        <p:txBody>
          <a:bodyPr>
            <a:normAutofit/>
          </a:bodyPr>
          <a:lstStyle/>
          <a:p>
            <a:r>
              <a:rPr lang="en-US" sz="2000" dirty="0"/>
              <a:t>Solution: solve </a:t>
            </a:r>
            <a:r>
              <a:rPr lang="en-US" sz="2000" b="1" dirty="0"/>
              <a:t>denoising task </a:t>
            </a:r>
            <a:r>
              <a:rPr lang="en-US" sz="2000" dirty="0"/>
              <a:t>additionally to matching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151595-58FB-F1AA-1651-3A422D60E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87" t="52109" r="37055" b="28310"/>
          <a:stretch/>
        </p:blipFill>
        <p:spPr>
          <a:xfrm>
            <a:off x="9123156" y="2723903"/>
            <a:ext cx="2868207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4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Near-duplicate problem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E6D45CB-43CD-58DA-AAF3-F110CE5F5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4165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Previous methods utilizes a large set of anchors to obtain target </a:t>
            </a:r>
            <a:r>
              <a:rPr lang="en-US" sz="2000" dirty="0" err="1"/>
              <a:t>bboxes</a:t>
            </a:r>
            <a:r>
              <a:rPr lang="en-US" sz="2000" dirty="0"/>
              <a:t>, which leads to near-duplicate predictions</a:t>
            </a:r>
          </a:p>
          <a:p>
            <a:r>
              <a:rPr lang="en-US" sz="2000" dirty="0"/>
              <a:t>To remove duplicates various hand-crafted heuristics are used, for example non-maximum suppression (NMS)</a:t>
            </a:r>
          </a:p>
          <a:p>
            <a:r>
              <a:rPr lang="en-US" sz="2000" dirty="0"/>
              <a:t>Solution: construct end-to-end solution, that do not rely on hand-crafted blocks and reduces used prior knowledge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347919-C337-CAB4-F05B-B59DF6C7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416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DN-DETR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30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516D16-C83C-B060-472C-6B691D3C5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59" y="1548075"/>
            <a:ext cx="8235347" cy="42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75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31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4452A6-47F7-05EA-AB69-BE801AFA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66837"/>
            <a:ext cx="79248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54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32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FF8E9E-743B-9A69-21C8-514B37C4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3" y="1448156"/>
            <a:ext cx="10881307" cy="42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18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21408-789E-DDEF-99E2-82724E16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DINO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D6913B-D5C4-A863-4ED9-AE9BC6D50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" panose="020B0502040204020203" pitchFamily="34" charset="0"/>
              </a:rPr>
              <a:t>DINO: DETR with Improved </a:t>
            </a:r>
            <a:r>
              <a:rPr lang="en-US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" panose="020B0502040204020203" pitchFamily="34" charset="0"/>
              </a:rPr>
              <a:t>DeNoising</a:t>
            </a:r>
            <a:r>
              <a:rPr lang="en-US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" panose="020B0502040204020203" pitchFamily="34" charset="0"/>
              </a:rPr>
              <a:t> Anchor Boxes for End-to-End Object Detection (ICLR 2023)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56AAEC-7A9A-6723-6166-9D182C3F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690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DINO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34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EEFDC7-DF3B-6657-3BB3-3D321A72D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23"/>
          <a:stretch/>
        </p:blipFill>
        <p:spPr>
          <a:xfrm>
            <a:off x="389109" y="1866879"/>
            <a:ext cx="11413781" cy="38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86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denoising (CDN) training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35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7D135B-85A6-A9F5-3488-20AA8199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97" y="1439149"/>
            <a:ext cx="10187206" cy="491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14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CDN reduces duplicates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36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8C2FEE1-EEF1-E5DC-B6A5-54E6F2C6C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41" y="1498526"/>
            <a:ext cx="1857375" cy="44481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94A56B-C52F-59EB-1E80-FA33C2891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59" y="1508051"/>
            <a:ext cx="1647825" cy="4438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BBAA50-53FE-8C70-709B-F2F971012AE1}"/>
              </a:ext>
            </a:extLst>
          </p:cNvPr>
          <p:cNvSpPr txBox="1"/>
          <p:nvPr/>
        </p:nvSpPr>
        <p:spPr>
          <a:xfrm>
            <a:off x="3011341" y="5987018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4D1BE-11C6-FE40-B6E0-640DF2DA5218}"/>
              </a:ext>
            </a:extLst>
          </p:cNvPr>
          <p:cNvSpPr txBox="1"/>
          <p:nvPr/>
        </p:nvSpPr>
        <p:spPr>
          <a:xfrm>
            <a:off x="6559883" y="5946701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8601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query selection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37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2E5820-0B31-053E-7C7C-E6674F98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573810"/>
            <a:ext cx="90582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75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38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B8DB22-A5C5-8B7A-88E9-9716FEF7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88" y="1546611"/>
            <a:ext cx="8180787" cy="24046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CE41F2-CFA9-68BE-22A1-16018AD9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824" y="4067400"/>
            <a:ext cx="8152352" cy="20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8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39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51199F-EB1F-F7D1-9B60-B3EAA4B53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08" y="1521946"/>
            <a:ext cx="10436384" cy="44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9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E6D45CB-43CD-58DA-AAF3-F110CE5F5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4165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DETR</a:t>
            </a:r>
          </a:p>
          <a:p>
            <a:r>
              <a:rPr lang="en-US" sz="2000" dirty="0"/>
              <a:t>Conditional DETR</a:t>
            </a:r>
          </a:p>
          <a:p>
            <a:r>
              <a:rPr lang="en-US" sz="2000" dirty="0"/>
              <a:t>DAB DETR</a:t>
            </a:r>
          </a:p>
          <a:p>
            <a:r>
              <a:rPr lang="en-US" sz="2000" dirty="0"/>
              <a:t>DN DETR</a:t>
            </a:r>
          </a:p>
          <a:p>
            <a:r>
              <a:rPr lang="en-US" sz="2000" dirty="0"/>
              <a:t>DINO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347919-C337-CAB4-F05B-B59DF6C7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654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908BD2-ACA1-9F65-62EF-6B7496E7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40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2501DA-83E7-3275-ED06-1D53C86F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02" y="2318054"/>
            <a:ext cx="11020796" cy="24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0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8273F-9E53-F2CA-D577-21AEEA8D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172D44-12C3-4EB6-4206-757435746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01712" cy="4351338"/>
          </a:xfrm>
        </p:spPr>
        <p:txBody>
          <a:bodyPr>
            <a:normAutofit/>
          </a:bodyPr>
          <a:lstStyle/>
          <a:p>
            <a:r>
              <a:rPr lang="en-US" dirty="0"/>
              <a:t>DETR model converges too slowly</a:t>
            </a:r>
          </a:p>
          <a:p>
            <a:r>
              <a:rPr lang="en-US" dirty="0"/>
              <a:t>Main reasons:</a:t>
            </a:r>
          </a:p>
          <a:p>
            <a:pPr lvl="1"/>
            <a:r>
              <a:rPr lang="en-US" dirty="0"/>
              <a:t>Inexplicit learnable positional queries</a:t>
            </a:r>
          </a:p>
          <a:p>
            <a:pPr lvl="1"/>
            <a:r>
              <a:rPr lang="en-US" dirty="0"/>
              <a:t>Bipartite matching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For learnable positional queries use </a:t>
            </a:r>
            <a:r>
              <a:rPr lang="en-US" dirty="0" err="1"/>
              <a:t>bboxes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training learn additional tasks – e.g. CDN</a:t>
            </a:r>
          </a:p>
          <a:p>
            <a:pPr lvl="1"/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B7D408-10F1-1B14-3137-FEBF1571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616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21408-789E-DDEF-99E2-82724E16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D6913B-D5C4-A863-4ED9-AE9BC6D50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End-to-End Object Detection with Transformers (ECCV, 2020)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56AAEC-7A9A-6723-6166-9D182C3F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80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063A7F-985D-57E6-8A8A-D9C5EE42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93" y="1824912"/>
            <a:ext cx="10594213" cy="379985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B47C3B-FF0D-FD31-9793-1D7811461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21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4F8E4-A446-20FD-95D9-AE2E065B6DB7}"/>
              </a:ext>
            </a:extLst>
          </p:cNvPr>
          <p:cNvSpPr txBox="1"/>
          <p:nvPr/>
        </p:nvSpPr>
        <p:spPr>
          <a:xfrm>
            <a:off x="56405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FD2FBC3-8CDF-053B-75D8-357465161EEB}"/>
              </a:ext>
            </a:extLst>
          </p:cNvPr>
          <p:cNvGrpSpPr/>
          <p:nvPr/>
        </p:nvGrpSpPr>
        <p:grpSpPr>
          <a:xfrm>
            <a:off x="1992307" y="4264904"/>
            <a:ext cx="7428428" cy="2409573"/>
            <a:chOff x="534064" y="2264157"/>
            <a:chExt cx="7008190" cy="2199187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5AD42B7A-03B4-DFA3-D532-46D1176E4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582"/>
            <a:stretch/>
          </p:blipFill>
          <p:spPr>
            <a:xfrm>
              <a:off x="534064" y="3094763"/>
              <a:ext cx="3747312" cy="90800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9CD712B-5993-2C0B-338D-19935E3F4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92"/>
            <a:stretch/>
          </p:blipFill>
          <p:spPr>
            <a:xfrm>
              <a:off x="534064" y="2264157"/>
              <a:ext cx="6494056" cy="740062"/>
            </a:xfrm>
            <a:prstGeom prst="rect">
              <a:avLst/>
            </a:prstGeom>
          </p:spPr>
        </p:pic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EF460ACA-D838-FE1F-35AB-E588D0652256}"/>
                </a:ext>
              </a:extLst>
            </p:cNvPr>
            <p:cNvGrpSpPr/>
            <p:nvPr/>
          </p:nvGrpSpPr>
          <p:grpSpPr>
            <a:xfrm>
              <a:off x="640534" y="3876555"/>
              <a:ext cx="6901720" cy="586789"/>
              <a:chOff x="356448" y="3850424"/>
              <a:chExt cx="6901720" cy="586789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E2E4974B-4890-B3E7-43D6-5013C1B783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942"/>
              <a:stretch/>
            </p:blipFill>
            <p:spPr>
              <a:xfrm>
                <a:off x="2318579" y="4006948"/>
                <a:ext cx="4939589" cy="401937"/>
              </a:xfrm>
              <a:prstGeom prst="rect">
                <a:avLst/>
              </a:prstGeom>
            </p:spPr>
          </p:pic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00626C09-6589-B8B9-B529-FDCF9AFA98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679" r="5582" b="35376"/>
              <a:stretch/>
            </p:blipFill>
            <p:spPr>
              <a:xfrm>
                <a:off x="356448" y="3850424"/>
                <a:ext cx="1775637" cy="58678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1D9D308-8BD7-27A4-7BEE-7A7266BD0D35}"/>
                      </a:ext>
                    </a:extLst>
                  </p:cNvPr>
                  <p:cNvSpPr txBox="1"/>
                  <p:nvPr/>
                </p:nvSpPr>
                <p:spPr>
                  <a:xfrm>
                    <a:off x="2112320" y="4084717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1D9D308-8BD7-27A4-7BEE-7A7266BD0D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2320" y="4084717"/>
                    <a:ext cx="22602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256" r="-5128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DFCC084-F807-2A11-D305-A1C27003D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695" y="1027906"/>
            <a:ext cx="4014366" cy="19263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B0F108-B296-F172-2CE6-A5F9A92A0B5E}"/>
              </a:ext>
            </a:extLst>
          </p:cNvPr>
          <p:cNvSpPr txBox="1"/>
          <p:nvPr/>
        </p:nvSpPr>
        <p:spPr>
          <a:xfrm>
            <a:off x="7714694" y="2925633"/>
            <a:ext cx="401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Assignment problem example can be solved by Hungarian algorithm</a:t>
            </a:r>
            <a:endParaRPr lang="ru-RU" dirty="0"/>
          </a:p>
        </p:txBody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F70D0C5B-8F3D-1EDF-2AEE-E0C2C885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7</a:t>
            </a:fld>
            <a:endParaRPr lang="ru-RU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FCF3D7F-AAC0-2EA7-C62B-9646676EC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299124"/>
            <a:ext cx="6039457" cy="26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2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E0B1C9-A242-64FA-63DA-840C23D21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44" y="1565343"/>
            <a:ext cx="5354096" cy="51533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4F8E4-A446-20FD-95D9-AE2E065B6DB7}"/>
              </a:ext>
            </a:extLst>
          </p:cNvPr>
          <p:cNvSpPr txBox="1"/>
          <p:nvPr/>
        </p:nvSpPr>
        <p:spPr>
          <a:xfrm>
            <a:off x="56405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3F83D6-61B6-4BC4-8A41-BCE2A3A23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6" y="1317694"/>
            <a:ext cx="7466121" cy="1931105"/>
          </a:xfrm>
          <a:prstGeom prst="rect">
            <a:avLst/>
          </a:prstGeom>
        </p:spPr>
      </p:pic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FB43F07D-035B-84F8-49C8-58ACB0E886D1}"/>
              </a:ext>
            </a:extLst>
          </p:cNvPr>
          <p:cNvCxnSpPr/>
          <p:nvPr/>
        </p:nvCxnSpPr>
        <p:spPr>
          <a:xfrm>
            <a:off x="3426781" y="3248799"/>
            <a:ext cx="3080551" cy="1731574"/>
          </a:xfrm>
          <a:prstGeom prst="bentConnector3">
            <a:avLst>
              <a:gd name="adj1" fmla="val 144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ADE8A539-B2D5-36B7-DA4C-4A9DFD9C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36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709C3-5A86-5EBC-D034-056E2AC5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self-attention</a:t>
            </a:r>
            <a:endParaRPr lang="ru-RU" dirty="0"/>
          </a:p>
        </p:txBody>
      </p: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ADE8A539-B2D5-36B7-DA4C-4A9DFD9C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28E35-42E3-4DEC-884F-E1D9AFB07217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E1A0A5-46A7-38D6-09C8-E55876440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65" y="1475385"/>
            <a:ext cx="9852869" cy="48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132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472</Words>
  <Application>Microsoft Office PowerPoint</Application>
  <PresentationFormat>Широкоэкранный</PresentationFormat>
  <Paragraphs>132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Noto Sans</vt:lpstr>
      <vt:lpstr>Тема Office</vt:lpstr>
      <vt:lpstr>Detection Transformers</vt:lpstr>
      <vt:lpstr>Object detection</vt:lpstr>
      <vt:lpstr>Near-duplicate problem</vt:lpstr>
      <vt:lpstr>Plan</vt:lpstr>
      <vt:lpstr>DETR</vt:lpstr>
      <vt:lpstr>DETR</vt:lpstr>
      <vt:lpstr>Bipartite matching</vt:lpstr>
      <vt:lpstr>Encoder-Decoder</vt:lpstr>
      <vt:lpstr>Encoder self-attention</vt:lpstr>
      <vt:lpstr>Object queries (learnt positional encodings)</vt:lpstr>
      <vt:lpstr>Object queries (learnt positional encodings)</vt:lpstr>
      <vt:lpstr>Ablations</vt:lpstr>
      <vt:lpstr>Comparisons to other detectors</vt:lpstr>
      <vt:lpstr>DETR training time is long </vt:lpstr>
      <vt:lpstr>Conditional DETR</vt:lpstr>
      <vt:lpstr>Conditional DETR</vt:lpstr>
      <vt:lpstr>Conditional object queries</vt:lpstr>
      <vt:lpstr>Comparison</vt:lpstr>
      <vt:lpstr>DAB DETR</vt:lpstr>
      <vt:lpstr>Object queries vs positional encodings</vt:lpstr>
      <vt:lpstr>DAB-DETR</vt:lpstr>
      <vt:lpstr>Modulation and temperature tuning</vt:lpstr>
      <vt:lpstr>Architecture comparison</vt:lpstr>
      <vt:lpstr>Comparison</vt:lpstr>
      <vt:lpstr>Convergence</vt:lpstr>
      <vt:lpstr>DN DETR</vt:lpstr>
      <vt:lpstr>Bipartite matching instability (1)</vt:lpstr>
      <vt:lpstr>Bipartite matching instability (2)</vt:lpstr>
      <vt:lpstr>Denoising (DN) training</vt:lpstr>
      <vt:lpstr>DN-DETR</vt:lpstr>
      <vt:lpstr>Comparison</vt:lpstr>
      <vt:lpstr>Convergence</vt:lpstr>
      <vt:lpstr>DINO</vt:lpstr>
      <vt:lpstr>DINO</vt:lpstr>
      <vt:lpstr>Contrastive denoising (CDN) training</vt:lpstr>
      <vt:lpstr>CDN reduces duplicates</vt:lpstr>
      <vt:lpstr>Mixed query selection</vt:lpstr>
      <vt:lpstr>Comparison</vt:lpstr>
      <vt:lpstr>Convergence</vt:lpstr>
      <vt:lpstr>Ablation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for detection</dc:title>
  <dc:creator>Денис Шепелев</dc:creator>
  <cp:lastModifiedBy>Denis Shepelev</cp:lastModifiedBy>
  <cp:revision>2</cp:revision>
  <dcterms:created xsi:type="dcterms:W3CDTF">2023-03-16T11:34:15Z</dcterms:created>
  <dcterms:modified xsi:type="dcterms:W3CDTF">2024-01-22T20:01:21Z</dcterms:modified>
</cp:coreProperties>
</file>